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etrona"/>
      <p:regular r:id="rId17"/>
    </p:embeddedFont>
    <p:embeddedFont>
      <p:font typeface="Petrona"/>
      <p:regular r:id="rId18"/>
    </p:embeddedFont>
    <p:embeddedFont>
      <p:font typeface="Petrona"/>
      <p:regular r:id="rId19"/>
    </p:embeddedFont>
    <p:embeddedFont>
      <p:font typeface="Petrona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3-2.png>
</file>

<file path=ppt/media/image-3-3.png>
</file>

<file path=ppt/media/image-4-1.png>
</file>

<file path=ppt/media/image-5-1.png>
</file>

<file path=ppt/media/image-6-1.png>
</file>

<file path=ppt/media/image-6-2.png>
</file>

<file path=ppt/media/image-6-3.png>
</file>

<file path=ppt/media/image-7-1.png>
</file>

<file path=ppt/media/image-7-2.png>
</file>

<file path=ppt/media/image-8-1.png>
</file>

<file path=ppt/media/image-8-2.png>
</file>

<file path=ppt/media/image-8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67783"/>
            <a:ext cx="7556421" cy="23388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spc="-98" kern="0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Rebelião de Tupac Amaru II e o Movimento Comunero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6280190" y="494680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Um paralelo entre duas grandes revoltas coloniais na América Espanhola.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58176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58938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564862"/>
            <a:ext cx="2498765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spc="-36" kern="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por Lucca Miranda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29013"/>
            <a:ext cx="8729067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spc="-98" kern="0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Lições e Legados para a História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286226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 rebeliões de Tupac Amaru II e do Movimento Comunero revelam as tensões e contradições do sistema colonial. Seus legados inspiram lutas por justiça social e autodeterminação.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843218"/>
            <a:ext cx="2173724" cy="843558"/>
          </a:xfrm>
          <a:prstGeom prst="roundRect">
            <a:avLst>
              <a:gd name="adj" fmla="val 11294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721167" y="406562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spc="-45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4"/>
          <p:cNvSpPr/>
          <p:nvPr/>
        </p:nvSpPr>
        <p:spPr>
          <a:xfrm>
            <a:off x="3194328" y="4070033"/>
            <a:ext cx="1572935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spc="-49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Resistência</a:t>
            </a:r>
            <a:endParaRPr lang="en-US" sz="2450" dirty="0"/>
          </a:p>
        </p:txBody>
      </p:sp>
      <p:sp>
        <p:nvSpPr>
          <p:cNvPr id="7" name="Shape 5"/>
          <p:cNvSpPr/>
          <p:nvPr/>
        </p:nvSpPr>
        <p:spPr>
          <a:xfrm>
            <a:off x="3080861" y="4671536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C6BDDA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4800124"/>
            <a:ext cx="4347567" cy="843558"/>
          </a:xfrm>
          <a:prstGeom prst="roundRect">
            <a:avLst>
              <a:gd name="adj" fmla="val 11294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2808089" y="502253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spc="-45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5368171" y="5026938"/>
            <a:ext cx="2573893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spc="-49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Autodeterminação</a:t>
            </a:r>
            <a:endParaRPr lang="en-US" sz="2450" dirty="0"/>
          </a:p>
        </p:txBody>
      </p:sp>
      <p:sp>
        <p:nvSpPr>
          <p:cNvPr id="11" name="Shape 9"/>
          <p:cNvSpPr/>
          <p:nvPr/>
        </p:nvSpPr>
        <p:spPr>
          <a:xfrm>
            <a:off x="5254704" y="5628442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C6BDDA"/>
          </a:solidFill>
          <a:ln/>
        </p:spPr>
      </p:sp>
      <p:sp>
        <p:nvSpPr>
          <p:cNvPr id="12" name="Shape 10"/>
          <p:cNvSpPr/>
          <p:nvPr/>
        </p:nvSpPr>
        <p:spPr>
          <a:xfrm>
            <a:off x="793790" y="5757029"/>
            <a:ext cx="6521410" cy="843558"/>
          </a:xfrm>
          <a:prstGeom prst="roundRect">
            <a:avLst>
              <a:gd name="adj" fmla="val 11294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3895011" y="5979438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spc="-45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2"/>
          <p:cNvSpPr/>
          <p:nvPr/>
        </p:nvSpPr>
        <p:spPr>
          <a:xfrm>
            <a:off x="7542014" y="5983843"/>
            <a:ext cx="1822609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spc="-49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Justiça Social</a:t>
            </a:r>
            <a:endParaRPr lang="en-US" sz="2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12620"/>
            <a:ext cx="130428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spc="-98" kern="0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Contexto do Século XVIII na América Espanhola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392549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século XVIII foi marcado por tensões crescentes entre as colônias e a metrópole espanhola. Reformas Bourbônicas aumentaram a exploração e o descontentamento.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5133261"/>
            <a:ext cx="3125748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spc="-49" kern="0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Reformas Bourbônicas</a:t>
            </a:r>
            <a:endParaRPr lang="en-US" sz="2450" dirty="0"/>
          </a:p>
        </p:txBody>
      </p:sp>
      <p:sp>
        <p:nvSpPr>
          <p:cNvPr id="5" name="Text 3"/>
          <p:cNvSpPr/>
          <p:nvPr/>
        </p:nvSpPr>
        <p:spPr>
          <a:xfrm>
            <a:off x="793790" y="575000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Aumento da carga tributária e controle colonial.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5133261"/>
            <a:ext cx="3704511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spc="-49" kern="0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Descontentamento Crioulo</a:t>
            </a:r>
            <a:endParaRPr lang="en-US" sz="2450" dirty="0"/>
          </a:p>
        </p:txBody>
      </p:sp>
      <p:sp>
        <p:nvSpPr>
          <p:cNvPr id="7" name="Text 5"/>
          <p:cNvSpPr/>
          <p:nvPr/>
        </p:nvSpPr>
        <p:spPr>
          <a:xfrm>
            <a:off x="7599521" y="575000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Exclusão de cargos políticos e econômicos.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35631"/>
            <a:ext cx="75564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spc="-98" kern="0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Tupac Amaru II: Origens e Motivos da Rebelião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6280190" y="313503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José Gabriel Condorcanqui, descendente da realeza inca, liderou a maior rebelião indígena contra o domínio espanhol. Sua luta visava justiça social e o fim da exploração.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473404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8234" y="4755297"/>
            <a:ext cx="374213" cy="46779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017306" y="4734044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spc="-49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Justiça Social</a:t>
            </a:r>
            <a:endParaRPr lang="en-US" sz="2450" dirty="0"/>
          </a:p>
        </p:txBody>
      </p:sp>
      <p:sp>
        <p:nvSpPr>
          <p:cNvPr id="8" name="Text 4"/>
          <p:cNvSpPr/>
          <p:nvPr/>
        </p:nvSpPr>
        <p:spPr>
          <a:xfrm>
            <a:off x="7017306" y="526006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Fim da exploração indígena.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6280190" y="610493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8234" y="6126182"/>
            <a:ext cx="374213" cy="46779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017306" y="6104930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spc="-49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Restauração Inca</a:t>
            </a:r>
            <a:endParaRPr lang="en-US" sz="2450" dirty="0"/>
          </a:p>
        </p:txBody>
      </p:sp>
      <p:sp>
        <p:nvSpPr>
          <p:cNvPr id="12" name="Text 7"/>
          <p:cNvSpPr/>
          <p:nvPr/>
        </p:nvSpPr>
        <p:spPr>
          <a:xfrm>
            <a:off x="7017306" y="663094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Reivindicação do legado ancestral.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6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8424" y="572333"/>
            <a:ext cx="7687151" cy="14306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500" b="1" spc="-90" kern="0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Eclosão e Desdobramentos da Luta</a:t>
            </a:r>
            <a:endParaRPr lang="en-US" sz="4500" dirty="0"/>
          </a:p>
        </p:txBody>
      </p:sp>
      <p:sp>
        <p:nvSpPr>
          <p:cNvPr id="4" name="Text 1"/>
          <p:cNvSpPr/>
          <p:nvPr/>
        </p:nvSpPr>
        <p:spPr>
          <a:xfrm>
            <a:off x="728424" y="2315170"/>
            <a:ext cx="7687151" cy="998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rebelião de Tupac Amaru II iniciou-se em 1780, ganhando apoio de indígenas, mestiços e alguns crioulos. A luta se espalhou por vastas regiões, desafiando o poder colonial.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962501" y="3547943"/>
            <a:ext cx="22860" cy="4111347"/>
          </a:xfrm>
          <a:prstGeom prst="roundRect">
            <a:avLst>
              <a:gd name="adj" fmla="val 382399"/>
            </a:avLst>
          </a:prstGeom>
          <a:solidFill>
            <a:srgbClr val="C6BDDA"/>
          </a:solidFill>
          <a:ln/>
        </p:spPr>
      </p:sp>
      <p:sp>
        <p:nvSpPr>
          <p:cNvPr id="6" name="Shape 3"/>
          <p:cNvSpPr/>
          <p:nvPr/>
        </p:nvSpPr>
        <p:spPr>
          <a:xfrm>
            <a:off x="1173778" y="4004667"/>
            <a:ext cx="624364" cy="22860"/>
          </a:xfrm>
          <a:prstGeom prst="roundRect">
            <a:avLst>
              <a:gd name="adj" fmla="val 382399"/>
            </a:avLst>
          </a:prstGeom>
          <a:solidFill>
            <a:srgbClr val="C6BDDA"/>
          </a:solidFill>
          <a:ln/>
        </p:spPr>
      </p:sp>
      <p:sp>
        <p:nvSpPr>
          <p:cNvPr id="7" name="Shape 4"/>
          <p:cNvSpPr/>
          <p:nvPr/>
        </p:nvSpPr>
        <p:spPr>
          <a:xfrm>
            <a:off x="728365" y="3782020"/>
            <a:ext cx="468273" cy="468273"/>
          </a:xfrm>
          <a:prstGeom prst="roundRect">
            <a:avLst>
              <a:gd name="adj" fmla="val 1866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90754" y="3801487"/>
            <a:ext cx="343376" cy="429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spc="-54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700" dirty="0"/>
          </a:p>
        </p:txBody>
      </p:sp>
      <p:sp>
        <p:nvSpPr>
          <p:cNvPr id="9" name="Text 6"/>
          <p:cNvSpPr/>
          <p:nvPr/>
        </p:nvSpPr>
        <p:spPr>
          <a:xfrm>
            <a:off x="2003227" y="3756065"/>
            <a:ext cx="2861786" cy="357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spc="-45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1780</a:t>
            </a:r>
            <a:endParaRPr lang="en-US" sz="2250" dirty="0"/>
          </a:p>
        </p:txBody>
      </p:sp>
      <p:sp>
        <p:nvSpPr>
          <p:cNvPr id="10" name="Text 7"/>
          <p:cNvSpPr/>
          <p:nvPr/>
        </p:nvSpPr>
        <p:spPr>
          <a:xfrm>
            <a:off x="2003227" y="4238625"/>
            <a:ext cx="6412349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Início da rebelião em Tinta.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173778" y="5444490"/>
            <a:ext cx="624364" cy="22860"/>
          </a:xfrm>
          <a:prstGeom prst="roundRect">
            <a:avLst>
              <a:gd name="adj" fmla="val 382399"/>
            </a:avLst>
          </a:prstGeom>
          <a:solidFill>
            <a:srgbClr val="C6BDDA"/>
          </a:solidFill>
          <a:ln/>
        </p:spPr>
      </p:sp>
      <p:sp>
        <p:nvSpPr>
          <p:cNvPr id="12" name="Shape 9"/>
          <p:cNvSpPr/>
          <p:nvPr/>
        </p:nvSpPr>
        <p:spPr>
          <a:xfrm>
            <a:off x="728365" y="5221843"/>
            <a:ext cx="468273" cy="468273"/>
          </a:xfrm>
          <a:prstGeom prst="roundRect">
            <a:avLst>
              <a:gd name="adj" fmla="val 1866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90754" y="5241310"/>
            <a:ext cx="343376" cy="429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spc="-54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700" dirty="0"/>
          </a:p>
        </p:txBody>
      </p:sp>
      <p:sp>
        <p:nvSpPr>
          <p:cNvPr id="14" name="Text 11"/>
          <p:cNvSpPr/>
          <p:nvPr/>
        </p:nvSpPr>
        <p:spPr>
          <a:xfrm>
            <a:off x="2003227" y="5195888"/>
            <a:ext cx="2861786" cy="357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spc="-45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1781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2003227" y="5678448"/>
            <a:ext cx="6412349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Expansão para outras regiões.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173778" y="6884313"/>
            <a:ext cx="624364" cy="22860"/>
          </a:xfrm>
          <a:prstGeom prst="roundRect">
            <a:avLst>
              <a:gd name="adj" fmla="val 382399"/>
            </a:avLst>
          </a:prstGeom>
          <a:solidFill>
            <a:srgbClr val="C6BDDA"/>
          </a:solidFill>
          <a:ln/>
        </p:spPr>
      </p:sp>
      <p:sp>
        <p:nvSpPr>
          <p:cNvPr id="17" name="Shape 14"/>
          <p:cNvSpPr/>
          <p:nvPr/>
        </p:nvSpPr>
        <p:spPr>
          <a:xfrm>
            <a:off x="728365" y="6661666"/>
            <a:ext cx="468273" cy="468273"/>
          </a:xfrm>
          <a:prstGeom prst="roundRect">
            <a:avLst>
              <a:gd name="adj" fmla="val 1866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90754" y="6681133"/>
            <a:ext cx="343376" cy="429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spc="-54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700" dirty="0"/>
          </a:p>
        </p:txBody>
      </p:sp>
      <p:sp>
        <p:nvSpPr>
          <p:cNvPr id="19" name="Text 16"/>
          <p:cNvSpPr/>
          <p:nvPr/>
        </p:nvSpPr>
        <p:spPr>
          <a:xfrm>
            <a:off x="2003227" y="6635710"/>
            <a:ext cx="2861786" cy="357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spc="-45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1781</a:t>
            </a:r>
            <a:endParaRPr lang="en-US" sz="2250" dirty="0"/>
          </a:p>
        </p:txBody>
      </p:sp>
      <p:sp>
        <p:nvSpPr>
          <p:cNvPr id="20" name="Text 17"/>
          <p:cNvSpPr/>
          <p:nvPr/>
        </p:nvSpPr>
        <p:spPr>
          <a:xfrm>
            <a:off x="2003227" y="7118271"/>
            <a:ext cx="6412349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Captura e execução de Tupac Amaru II.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21913"/>
            <a:ext cx="75564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spc="-98" kern="0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 Movimento Comunero na Nova Granada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6280190" y="2921318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 Nova Granada, o Movimento Comunero eclodiu em 1781, liderado por crioulos e mestiços descontentes com os altos impostos e o monopólio comercial.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4265176"/>
            <a:ext cx="7556421" cy="1357789"/>
          </a:xfrm>
          <a:prstGeom prst="roundRect">
            <a:avLst>
              <a:gd name="adj" fmla="val 701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4499610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spc="-49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Altos Impostos</a:t>
            </a:r>
            <a:endParaRPr lang="en-US" sz="2450" dirty="0"/>
          </a:p>
        </p:txBody>
      </p:sp>
      <p:sp>
        <p:nvSpPr>
          <p:cNvPr id="7" name="Text 4"/>
          <p:cNvSpPr/>
          <p:nvPr/>
        </p:nvSpPr>
        <p:spPr>
          <a:xfrm>
            <a:off x="6514624" y="5025628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Carga tributária insuportável.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849779"/>
            <a:ext cx="7556421" cy="1357789"/>
          </a:xfrm>
          <a:prstGeom prst="roundRect">
            <a:avLst>
              <a:gd name="adj" fmla="val 701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4624" y="6084213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spc="-49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Monopólio Comercial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6514624" y="6610231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Restrições econômicas impostas pela Coroa.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13736"/>
            <a:ext cx="75564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spc="-98" kern="0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Semelhanças e Diferenças entre os Movimentos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90" y="321314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Ambos os movimentos contestaram o poder colonial, mas divergiram em suas origens, objetivos e composição social.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194096"/>
            <a:ext cx="1134070" cy="136088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268022" y="4420910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spc="-49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Tupac Amaru II</a:t>
            </a:r>
            <a:endParaRPr lang="en-US" sz="2450" dirty="0"/>
          </a:p>
        </p:txBody>
      </p:sp>
      <p:sp>
        <p:nvSpPr>
          <p:cNvPr id="7" name="Text 3"/>
          <p:cNvSpPr/>
          <p:nvPr/>
        </p:nvSpPr>
        <p:spPr>
          <a:xfrm>
            <a:off x="2268022" y="494692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Caráter indígena e anti-colonial.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554980"/>
            <a:ext cx="1134070" cy="136088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268022" y="5781794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spc="-49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Comuneros</a:t>
            </a:r>
            <a:endParaRPr lang="en-US" sz="2450" dirty="0"/>
          </a:p>
        </p:txBody>
      </p:sp>
      <p:sp>
        <p:nvSpPr>
          <p:cNvPr id="10" name="Text 5"/>
          <p:cNvSpPr/>
          <p:nvPr/>
        </p:nvSpPr>
        <p:spPr>
          <a:xfrm>
            <a:off x="2268022" y="6307812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Base crioula e reivindicações econômicas.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5210"/>
            <a:ext cx="6302573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spc="-98" kern="0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Análise das Lideranças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195845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Tupac Amaru II personificava a resistência indígena e buscava restaurar o Império Inca. Os líderes comuneros defendiam os interesses dos crioulos e reformas administrativas.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460183" y="4777383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3050"/>
              </a:lnSpc>
              <a:buNone/>
            </a:pPr>
            <a:r>
              <a:rPr lang="en-US" sz="2450" b="1" spc="-49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Tupac Amaru II</a:t>
            </a:r>
            <a:endParaRPr lang="en-US" sz="2450" dirty="0"/>
          </a:p>
        </p:txBody>
      </p:sp>
      <p:sp>
        <p:nvSpPr>
          <p:cNvPr id="5" name="Text 3"/>
          <p:cNvSpPr/>
          <p:nvPr/>
        </p:nvSpPr>
        <p:spPr>
          <a:xfrm>
            <a:off x="793790" y="5303401"/>
            <a:ext cx="3785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Liderança carismática e messiânica.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939415"/>
            <a:ext cx="4564975" cy="456497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980033" y="502253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2500" b="1" spc="-36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500" dirty="0"/>
          </a:p>
        </p:txBody>
      </p:sp>
      <p:sp>
        <p:nvSpPr>
          <p:cNvPr id="8" name="Text 5"/>
          <p:cNvSpPr/>
          <p:nvPr/>
        </p:nvSpPr>
        <p:spPr>
          <a:xfrm>
            <a:off x="10051256" y="4595932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spc="-49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Líderes Comuneros</a:t>
            </a:r>
            <a:endParaRPr lang="en-US" sz="2450" dirty="0"/>
          </a:p>
        </p:txBody>
      </p:sp>
      <p:sp>
        <p:nvSpPr>
          <p:cNvPr id="9" name="Text 6"/>
          <p:cNvSpPr/>
          <p:nvPr/>
        </p:nvSpPr>
        <p:spPr>
          <a:xfrm>
            <a:off x="10051256" y="5121950"/>
            <a:ext cx="378535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Articulação de diferentes grupos sociais.</a:t>
            </a:r>
            <a:endParaRPr lang="en-US" sz="17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2939415"/>
            <a:ext cx="4564975" cy="4564975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8331041" y="502253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2500" b="1" spc="-36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5687"/>
            <a:ext cx="7532727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spc="-98" kern="0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Repressão e Consequências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291893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Ambas as rebeliões foram brutalmente reprimidas pelas autoridades coloniais. Os líderes foram executados e seus seguidores perseguidos. Houve um aumento no controle colonial.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3899892"/>
            <a:ext cx="2152055" cy="84355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894892" y="421481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spc="-45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5357217" y="4126706"/>
            <a:ext cx="2430066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spc="-49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Controle Colonial</a:t>
            </a:r>
            <a:endParaRPr lang="en-US" sz="2450" dirty="0"/>
          </a:p>
        </p:txBody>
      </p:sp>
      <p:sp>
        <p:nvSpPr>
          <p:cNvPr id="7" name="Shape 4"/>
          <p:cNvSpPr/>
          <p:nvPr/>
        </p:nvSpPr>
        <p:spPr>
          <a:xfrm>
            <a:off x="5187077" y="4756547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C6BDDA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4800124"/>
            <a:ext cx="4304109" cy="84355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502253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spc="-45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5026938"/>
            <a:ext cx="1649254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spc="-49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Perseguição</a:t>
            </a:r>
            <a:endParaRPr lang="en-US" sz="2450" dirty="0"/>
          </a:p>
        </p:txBody>
      </p:sp>
      <p:sp>
        <p:nvSpPr>
          <p:cNvPr id="11" name="Shape 7"/>
          <p:cNvSpPr/>
          <p:nvPr/>
        </p:nvSpPr>
        <p:spPr>
          <a:xfrm>
            <a:off x="6263164" y="5656778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C6BDDA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700355"/>
            <a:ext cx="6456164" cy="843558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894773" y="5922764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spc="-45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9"/>
          <p:cNvSpPr/>
          <p:nvPr/>
        </p:nvSpPr>
        <p:spPr>
          <a:xfrm>
            <a:off x="7509272" y="5927169"/>
            <a:ext cx="1423273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spc="-49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Execuções</a:t>
            </a:r>
            <a:endParaRPr lang="en-US" sz="2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4824" y="930950"/>
            <a:ext cx="7687151" cy="14306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500" b="1" spc="-90" kern="0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Impacto a Longo Prazo nas Independências Americanas</a:t>
            </a:r>
            <a:endParaRPr lang="en-US" sz="4500" dirty="0"/>
          </a:p>
        </p:txBody>
      </p:sp>
      <p:sp>
        <p:nvSpPr>
          <p:cNvPr id="4" name="Text 1"/>
          <p:cNvSpPr/>
          <p:nvPr/>
        </p:nvSpPr>
        <p:spPr>
          <a:xfrm>
            <a:off x="6214824" y="2673787"/>
            <a:ext cx="7687151" cy="998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 rebeliões de Tupac Amaru II e do Movimento Comunero influenciaram os movimentos de independência, demonstrando a capacidade de resistência e organização das populações coloniais.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214824" y="4010620"/>
            <a:ext cx="3687485" cy="686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b="1" spc="-108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10</a:t>
            </a:r>
            <a:endParaRPr lang="en-US" sz="5400" dirty="0"/>
          </a:p>
        </p:txBody>
      </p:sp>
      <p:sp>
        <p:nvSpPr>
          <p:cNvPr id="6" name="Text 3"/>
          <p:cNvSpPr/>
          <p:nvPr/>
        </p:nvSpPr>
        <p:spPr>
          <a:xfrm>
            <a:off x="6214824" y="4957524"/>
            <a:ext cx="3687485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Anos para a independência.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214491" y="4010620"/>
            <a:ext cx="3687485" cy="686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b="1" spc="-108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5400" dirty="0"/>
          </a:p>
        </p:txBody>
      </p:sp>
      <p:sp>
        <p:nvSpPr>
          <p:cNvPr id="8" name="Text 5"/>
          <p:cNvSpPr/>
          <p:nvPr/>
        </p:nvSpPr>
        <p:spPr>
          <a:xfrm>
            <a:off x="10214491" y="4957524"/>
            <a:ext cx="3687485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Revoltas influenciadas.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214598" y="6018848"/>
            <a:ext cx="3687485" cy="686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00"/>
              </a:lnSpc>
              <a:buNone/>
            </a:pPr>
            <a:r>
              <a:rPr lang="en-US" sz="5400" b="1" spc="-108" kern="0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Milhares</a:t>
            </a:r>
            <a:endParaRPr lang="en-US" sz="5400" dirty="0"/>
          </a:p>
        </p:txBody>
      </p:sp>
      <p:sp>
        <p:nvSpPr>
          <p:cNvPr id="10" name="Text 7"/>
          <p:cNvSpPr/>
          <p:nvPr/>
        </p:nvSpPr>
        <p:spPr>
          <a:xfrm>
            <a:off x="8214598" y="6965752"/>
            <a:ext cx="3687485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600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 vidas perdidas.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2025-04-01T23:05:42Z</dcterms:created>
  <dcterms:modified xsi:type="dcterms:W3CDTF">2025-04-01T23:05:42Z</dcterms:modified>
</cp:coreProperties>
</file>